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9" r:id="rId3"/>
    <p:sldId id="280" r:id="rId4"/>
    <p:sldId id="281" r:id="rId5"/>
    <p:sldId id="271" r:id="rId6"/>
    <p:sldId id="272" r:id="rId7"/>
    <p:sldId id="273" r:id="rId8"/>
    <p:sldId id="274" r:id="rId9"/>
    <p:sldId id="275" r:id="rId10"/>
    <p:sldId id="278" r:id="rId11"/>
    <p:sldId id="269" r:id="rId12"/>
    <p:sldId id="270" r:id="rId13"/>
    <p:sldId id="276" r:id="rId14"/>
    <p:sldId id="293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307" r:id="rId24"/>
    <p:sldId id="310" r:id="rId25"/>
    <p:sldId id="311" r:id="rId26"/>
    <p:sldId id="312" r:id="rId27"/>
    <p:sldId id="313" r:id="rId28"/>
    <p:sldId id="314" r:id="rId29"/>
    <p:sldId id="315" r:id="rId30"/>
    <p:sldId id="316" r:id="rId31"/>
    <p:sldId id="317" r:id="rId32"/>
    <p:sldId id="318" r:id="rId33"/>
    <p:sldId id="319" r:id="rId34"/>
    <p:sldId id="320" r:id="rId35"/>
    <p:sldId id="321" r:id="rId36"/>
    <p:sldId id="322" r:id="rId37"/>
    <p:sldId id="323" r:id="rId38"/>
    <p:sldId id="324" r:id="rId39"/>
    <p:sldId id="325" r:id="rId40"/>
    <p:sldId id="326" r:id="rId41"/>
    <p:sldId id="327" r:id="rId42"/>
    <p:sldId id="297" r:id="rId43"/>
    <p:sldId id="298" r:id="rId44"/>
    <p:sldId id="277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ePfmgMTgX18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4038599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Learning Outcomes, Pedagogy and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School Based Assessment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Upper Primary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0" y="2286001"/>
            <a:ext cx="7162800" cy="29718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Assessment for Learning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Assessment as Learning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Assessment of  Learning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PURPOSE OF ASSESSMENT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57400"/>
            <a:ext cx="8305800" cy="19050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	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 Rubric is an assessment tool that clearly indicates achievement criteria across all the components of any kind of students’ work from written to oral to visual.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 IS A RUBRIC?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191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Assignment Description (e.g., Identifying the characters and sequence of events in a story).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Scale Level (level I, II, III) 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3. Dimensions (e.g., Name the characters, Say the sequences of event in the poem, etc)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4. Dimension Criteria (e.g., No response, Responds in Mother tongue, Correct response) 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382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RUBRIC CONSISTS OF  FOUR PARAMETERS 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30891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Portfolio is a purposeful collection of student work </a:t>
            </a:r>
          </a:p>
          <a:p>
            <a:pPr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that exhibits the students’ efforts, progress and achievements in one or more areas.</a:t>
            </a:r>
          </a:p>
          <a:p>
            <a:pPr algn="just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collection must include student participation in selecting contents, the criteria for selection, the criteria for judging merit and evidence of students’ self-reflection.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 IS A PORTFOLIO ?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Reading Log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Different types of writing Poems, Essays, Letters, Vocabulary achievements.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Tests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Book summaries/ reports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Dramatisations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creative endings to stories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Student reflections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Example of Portfolios for English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LEARNING OUTCOME </a:t>
            </a:r>
            <a:r>
              <a:rPr lang="en-US" dirty="0" smtClean="0"/>
              <a:t>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Uses appropriate grammatical forms in communication. (Example : Noun, Pronoun, Verb, determiners, Time and Tense,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Passivisation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Adjective, Adverb etc., )</a:t>
            </a:r>
          </a:p>
          <a:p>
            <a:pPr algn="just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CONTENT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Class-VII, Term-II, Unit-II, Page no.119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CLASS-VII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86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Motivational Activity: 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The teacher divides the class into teams.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She/He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sends one member from each team out of the class room for one to two minutes.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She/He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makes other students to move things in the room and then call the students back in. 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The idea is to say what has been changed within a time limit.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The students will say…..</a:t>
            </a:r>
          </a:p>
          <a:p>
            <a:pPr algn="just">
              <a:buNone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The table has been moved, </a:t>
            </a:r>
          </a:p>
          <a:p>
            <a:pPr algn="just">
              <a:buNone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The chair has been moved,</a:t>
            </a:r>
          </a:p>
          <a:p>
            <a:pPr algn="just">
              <a:buNone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The duster is kept on the chair etc., </a:t>
            </a:r>
          </a:p>
          <a:p>
            <a:pPr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	In this way the teacher introduces the passive form inductively.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PEDAGOGY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63880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If the students struggle, the teacher guides them to say the answer in English</a:t>
            </a:r>
          </a:p>
          <a:p>
            <a:pPr algn="just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Teaching Learning Activities</a:t>
            </a:r>
          </a:p>
          <a:p>
            <a:pPr algn="just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Activity -1 </a:t>
            </a:r>
          </a:p>
          <a:p>
            <a:pPr algn="just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teacher……… 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asks a boy to bounce a ball on the floor.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asks the students to describe what happened.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tells them to start the sentence with the name.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Students say “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Ramu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bounced a ball”.</a:t>
            </a:r>
          </a:p>
          <a:p>
            <a:pPr algn="just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The teacher …..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writes the sentence on the board.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asks the students to identify the subject and verb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Subject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Ramu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Verb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: bounced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Note 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39769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teacher….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asks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Ramu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to bounce the ball again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asks the students to describe what happened starting with    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“The Ball” 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The students say…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“The ball was bounced by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Ramu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teacher ….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writes the sentence on the board and asks the students to   identify the subject and verb.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The students say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Subject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: The ball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,     Verb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was bounced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943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After this activity the teacher says that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If the subject does the action it is active voice.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If the subject receives the action it is passive voice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Ramu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bounces the ball- Active voice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The ball is bounced by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Ramu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Passive voice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Activity-2 ( Integration of ICT)</a:t>
            </a:r>
          </a:p>
          <a:p>
            <a:pPr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		The teacher shows a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makes the students understand the differences between active voice and passive voice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Reference 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https://youtu.be/ePfmgMTgX18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04800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Learning outcomes identify what the learner will know and be able to do by the end of a course or program”</a:t>
            </a:r>
          </a:p>
          <a:p>
            <a:pPr algn="just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English language learning outcomes are intended to be achieved by every child so as to enable them to be proficient users of language in real life situations.</a:t>
            </a:r>
          </a:p>
          <a:p>
            <a:pPr algn="just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Learning outcomes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emphasise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the process of learning and active participation of learners.</a:t>
            </a:r>
          </a:p>
          <a:p>
            <a:pPr>
              <a:buFont typeface="Wingdings" pitchFamily="2" charset="2"/>
              <a:buChar char="Ø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LEARNING OUTCOMES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715000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Activity -3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teacher presents newspaper headlines to students.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each headline she/he asks the students to identify the main verb that comes after the subject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Then she/he asks them to identify if the sentence is in active or passive voice.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teacher explains to the students that in headlines, often the auxiliary verb is omitted.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Example : Flights cancelled- Flights were cancelled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295400" y="2743200"/>
            <a:ext cx="2438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Was eaten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teacher…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divides the class into groups of three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gives one person all the cards with passive verbs such as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gives the second person all the cards containing the remaining part of the sentence such as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Activity-4 ( Integration of Art )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066800" y="5181600"/>
            <a:ext cx="2362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fruit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4419600" y="5181600"/>
            <a:ext cx="2438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by </a:t>
            </a:r>
            <a:r>
              <a:rPr lang="en-US" dirty="0" err="1" smtClean="0"/>
              <a:t>Kannan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397691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gives the third person all the related picture cards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Example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The members assemble the cards and keep the suitable picture near to it.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If their answer is correct they get a point.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362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828800"/>
            <a:ext cx="2819400" cy="2355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76600" y="3124200"/>
            <a:ext cx="2190750" cy="2052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685800"/>
          </a:xfrm>
        </p:spPr>
        <p:txBody>
          <a:bodyPr>
            <a:normAutofit/>
          </a:bodyPr>
          <a:lstStyle/>
          <a:p>
            <a:r>
              <a:rPr lang="en-US" sz="900" dirty="0" smtClean="0"/>
              <a:t>.</a:t>
            </a:r>
            <a:endParaRPr lang="en-US" sz="900" dirty="0"/>
          </a:p>
        </p:txBody>
      </p:sp>
      <p:sp>
        <p:nvSpPr>
          <p:cNvPr id="5" name="Rounded Rectangle 4"/>
          <p:cNvSpPr/>
          <p:nvPr/>
        </p:nvSpPr>
        <p:spPr>
          <a:xfrm>
            <a:off x="914400" y="1524000"/>
            <a:ext cx="19812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fruit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3505200" y="1524000"/>
            <a:ext cx="19812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was eaten 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096000" y="1524000"/>
            <a:ext cx="19812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by </a:t>
            </a:r>
            <a:r>
              <a:rPr lang="en-US" dirty="0" err="1" smtClean="0"/>
              <a:t>Kannan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teacher conducts all the activities given in the textbook from page no. 119 to 121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ASSESSMENT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The teacher gives five sentences in active voice and asks the students to change into passive voice.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	She/he assesses the performance of the students as given below.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 continuation of these activities….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RUBRICS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2862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371600"/>
                <a:gridCol w="1524000"/>
                <a:gridCol w="2240280"/>
                <a:gridCol w="1645920"/>
              </a:tblGrid>
              <a:tr h="2096471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Initiation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Change of verbs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Using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‘by’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Change of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subject to object and object to subject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Correct sentence structure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5791"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Times New Roman" pitchFamily="18" charset="0"/>
                          <a:cs typeface="Times New Roman" pitchFamily="18" charset="0"/>
                        </a:rPr>
                        <a:t>2 Marks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Times New Roman" pitchFamily="18" charset="0"/>
                          <a:cs typeface="Times New Roman" pitchFamily="18" charset="0"/>
                        </a:rPr>
                        <a:t>2 Marks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Times New Roman" pitchFamily="18" charset="0"/>
                          <a:cs typeface="Times New Roman" pitchFamily="18" charset="0"/>
                        </a:rPr>
                        <a:t>2 Marks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Times New Roman" pitchFamily="18" charset="0"/>
                          <a:cs typeface="Times New Roman" pitchFamily="18" charset="0"/>
                        </a:rPr>
                        <a:t>2 Marks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 Marks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LEARNING OUTCOME :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		Identifies details, characters, main idea and sequence of ideas and events in textual/ non-textual material.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CONTENT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	Term-II, Unit-I, Supplementary Reader:  “Alice in Wonderland”. Page no.103.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CLASS- VII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491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The teacher says the part of the supplementary Reader </a:t>
            </a:r>
          </a:p>
          <a:p>
            <a:pPr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“ Alice in wonderland” to the students.</a:t>
            </a:r>
          </a:p>
          <a:p>
            <a:pPr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The teacher asks the students to read the story silently</a:t>
            </a:r>
          </a:p>
          <a:p>
            <a:pPr algn="just"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The teacher does not explain the meaning for difficult   </a:t>
            </a:r>
          </a:p>
          <a:p>
            <a:pPr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    words.</a:t>
            </a:r>
          </a:p>
          <a:p>
            <a:pPr algn="just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The students are expected to understand the meaning from </a:t>
            </a:r>
          </a:p>
          <a:p>
            <a:pPr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the context. </a:t>
            </a:r>
          </a:p>
          <a:p>
            <a:pPr algn="just">
              <a:buNone/>
            </a:pP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PEDAGOGY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59491"/>
          </a:xfrm>
        </p:spPr>
        <p:txBody>
          <a:bodyPr>
            <a:normAutofit/>
          </a:bodyPr>
          <a:lstStyle/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teacher shows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relevant pictures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help the students to understand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teacher asks the students to form pairs and do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role play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conversation between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Alice and her sister</a:t>
            </a:r>
          </a:p>
          <a:p>
            <a:pPr algn="ctr"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Alice and Rabbit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Integration of Art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09600" y="2491820"/>
          <a:ext cx="8001000" cy="2606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1600200"/>
                <a:gridCol w="1600200"/>
                <a:gridCol w="1600200"/>
                <a:gridCol w="1600200"/>
              </a:tblGrid>
              <a:tr h="192778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Initiation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2" marR="60332" marT="30166" marB="30166"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Identifies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the characters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2" marR="60332" marT="30166" marB="30166"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Expresses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the main theme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2" marR="60332" marT="30166" marB="30166"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Provides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supporting details 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2" marR="60332" marT="30166" marB="30166"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Correct sentence structure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2" marR="60332" marT="30166" marB="30166"/>
                </a:tc>
              </a:tr>
              <a:tr h="678898"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Times New Roman" pitchFamily="18" charset="0"/>
                          <a:cs typeface="Times New Roman" pitchFamily="18" charset="0"/>
                        </a:rPr>
                        <a:t>2 Marks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2" marR="60332" marT="30166" marB="301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Times New Roman" pitchFamily="18" charset="0"/>
                          <a:cs typeface="Times New Roman" pitchFamily="18" charset="0"/>
                        </a:rPr>
                        <a:t>2 Marks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2" marR="60332" marT="30166" marB="301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 Marks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2" marR="60332" marT="30166" marB="301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 Marks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2" marR="60332" marT="30166" marB="301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 Marks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2" marR="60332" marT="30166" marB="30166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981200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ASSESSMENT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teacher asks the students to narrate the story individually and assesses their  performance based on the following rubrics.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/>
          <a:lstStyle/>
          <a:p>
            <a:pPr algn="just"/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Teachers need to understand the objectives of language teaching and learning outcomes to plan their classroom processes effectively.</a:t>
            </a:r>
          </a:p>
          <a:p>
            <a:pPr algn="just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The implementation of Learning Outcomes is mandatory for all states/UTs. </a:t>
            </a:r>
          </a:p>
          <a:p>
            <a:pPr algn="just"/>
            <a:endParaRPr lang="en-IN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The learning outcomes are in alignment with the overarching objectives of language teaching-learning, the skills and competencies which need to be fostered</a:t>
            </a:r>
            <a:r>
              <a:rPr lang="en-IN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Contd..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LEARNING OUTCOME :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		 Infers the meaning of unfamiliar words by reading them in context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CONTENT 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Vocabulary enrichment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CLASS- VIII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291"/>
          </a:xfrm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teacher conducts many activities for vocabulary enrichment every now and then.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Finally she can assess the development of vocabulary through suitable strategies.</a:t>
            </a:r>
          </a:p>
          <a:p>
            <a:endParaRPr lang="en-US" dirty="0" smtClean="0"/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Some sample activities are given below.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PEDAGOGY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>
            <a:normAutofit lnSpcReduction="10000"/>
          </a:bodyPr>
          <a:lstStyle/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Activity : 1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teacher ….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Gives five words from the text book, asks the students to identify the synonyms and frame sentences of their own using the synonyms.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Activity : 2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teacher ….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Gives five words from the text book,  asks the students to identify the antonyms and frame sentences of their own using the antonyms.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>
          <a:xfrm>
            <a:off x="5843588" y="5187950"/>
            <a:ext cx="1219200" cy="609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30650" y="5160963"/>
            <a:ext cx="1219200" cy="609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817938" y="4470400"/>
            <a:ext cx="1219200" cy="609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927725" y="4484688"/>
            <a:ext cx="1219200" cy="609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141788" y="3795713"/>
            <a:ext cx="1219200" cy="609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990600" y="3810000"/>
            <a:ext cx="1219200" cy="609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830888" y="3124200"/>
            <a:ext cx="1408112" cy="609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              </a:t>
            </a:r>
          </a:p>
        </p:txBody>
      </p:sp>
      <p:sp>
        <p:nvSpPr>
          <p:cNvPr id="8" name="Oval 7"/>
          <p:cNvSpPr/>
          <p:nvPr/>
        </p:nvSpPr>
        <p:spPr>
          <a:xfrm>
            <a:off x="2257425" y="3117850"/>
            <a:ext cx="990600" cy="609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100513" y="2427288"/>
            <a:ext cx="990600" cy="609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77900" y="2413000"/>
            <a:ext cx="990600" cy="609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100513" y="1781175"/>
            <a:ext cx="990600" cy="609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286000" y="1752600"/>
            <a:ext cx="990600" cy="609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600"/>
            <a:ext cx="8153400" cy="6019800"/>
          </a:xfrm>
        </p:spPr>
        <p:txBody>
          <a:bodyPr>
            <a:normAutofit fontScale="92500" lnSpcReduction="10000"/>
          </a:bodyPr>
          <a:lstStyle/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Activity : 3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	The teacher divides the students into groups and distributes worksheets</a:t>
            </a:r>
          </a:p>
          <a:p>
            <a:pPr marL="274320" indent="-274320" algn="just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Circle the 2 synonyms for each set of words</a:t>
            </a:r>
          </a:p>
          <a:p>
            <a:pPr marL="514350" indent="-514350" algn="just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Toasty	Chilly		Cool		Comfortable</a:t>
            </a:r>
          </a:p>
          <a:p>
            <a:pPr marL="514350" indent="-514350" algn="just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Walk 	crawl		stroll		run</a:t>
            </a:r>
          </a:p>
          <a:p>
            <a:pPr marL="514350" indent="-514350" algn="just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argue	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scare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		confuse	frighten</a:t>
            </a:r>
          </a:p>
          <a:p>
            <a:pPr marL="514350" indent="-514350" algn="just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Bravery	honesty	courage	winner</a:t>
            </a:r>
          </a:p>
          <a:p>
            <a:pPr marL="514350" indent="-514350" algn="just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Cook	drink		eat		munch</a:t>
            </a:r>
          </a:p>
          <a:p>
            <a:pPr marL="514350" indent="-514350" algn="just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Record	paint		draw		sketch					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Activity : 4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Same and opposite</a:t>
            </a:r>
          </a:p>
          <a:p>
            <a:pPr algn="just"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Teacher asks the students in groups to write a synonym and antonym for each word using the words from the word box.</a:t>
            </a:r>
          </a:p>
          <a:p>
            <a:pPr algn="just" eaLnBrk="1" hangingPunct="1">
              <a:lnSpc>
                <a:spcPct val="150000"/>
              </a:lnSpc>
              <a:buFont typeface="Wingdings 2" pitchFamily="18" charset="2"/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43000" y="37338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Laugh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False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Difficult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Moist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Ill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Different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Healthy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Full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Easy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Cowardly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Sob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Factual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Similar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Dry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Famished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Daring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Construct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Rich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Destroy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Poor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54864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			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Synonym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Antonym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True		factual		             false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Damp		moist			dry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Cry		sob			laugh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Alike		similar		           different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Build		construct		destroy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Hard		difficult		easy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Sick		ill			healthy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Wealthy	rich			poor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Hungry	famished		full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Brave		daring		            cowardly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Activity : 5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The teacher  divides the class into groups and distributes worksheets</a:t>
            </a:r>
          </a:p>
          <a:p>
            <a:pPr algn="ctr"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Context Clues Worksheet</a:t>
            </a:r>
          </a:p>
          <a:p>
            <a:pPr algn="just"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Directions:	Read the words in the box below and fill in the blanks</a:t>
            </a:r>
          </a:p>
          <a:p>
            <a:pPr algn="just" eaLnBrk="1" hangingPunct="1">
              <a:lnSpc>
                <a:spcPct val="150000"/>
              </a:lnSpc>
              <a:buFont typeface="Wingdings 2" pitchFamily="18" charset="2"/>
              <a:buNone/>
            </a:pPr>
            <a:endParaRPr lang="en-US" sz="2800" dirty="0" smtClean="0"/>
          </a:p>
          <a:p>
            <a:pPr algn="just" eaLnBrk="1" hangingPunct="1">
              <a:lnSpc>
                <a:spcPct val="150000"/>
              </a:lnSpc>
              <a:buFont typeface="Wingdings 2" pitchFamily="18" charset="2"/>
              <a:buNone/>
            </a:pPr>
            <a:endParaRPr lang="en-US" sz="2800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600200" y="441960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Times New Roman" pitchFamily="18" charset="0"/>
                          <a:cs typeface="Times New Roman" pitchFamily="18" charset="0"/>
                        </a:rPr>
                        <a:t>Potatoes</a:t>
                      </a:r>
                      <a:endParaRPr lang="en-US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Times New Roman" pitchFamily="18" charset="0"/>
                          <a:cs typeface="Times New Roman" pitchFamily="18" charset="0"/>
                        </a:rPr>
                        <a:t>Account</a:t>
                      </a:r>
                      <a:endParaRPr lang="en-US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Times New Roman" pitchFamily="18" charset="0"/>
                          <a:cs typeface="Times New Roman" pitchFamily="18" charset="0"/>
                        </a:rPr>
                        <a:t>Pronounce</a:t>
                      </a:r>
                      <a:endParaRPr lang="en-US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Times New Roman" pitchFamily="18" charset="0"/>
                          <a:cs typeface="Times New Roman" pitchFamily="18" charset="0"/>
                        </a:rPr>
                        <a:t>Author</a:t>
                      </a:r>
                      <a:endParaRPr lang="en-US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Times New Roman" pitchFamily="18" charset="0"/>
                          <a:cs typeface="Times New Roman" pitchFamily="18" charset="0"/>
                        </a:rPr>
                        <a:t>Bicycle</a:t>
                      </a:r>
                      <a:endParaRPr lang="en-US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Times New Roman" pitchFamily="18" charset="0"/>
                          <a:cs typeface="Times New Roman" pitchFamily="18" charset="0"/>
                        </a:rPr>
                        <a:t>Council</a:t>
                      </a:r>
                      <a:endParaRPr lang="en-US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Times New Roman" pitchFamily="18" charset="0"/>
                          <a:cs typeface="Times New Roman" pitchFamily="18" charset="0"/>
                        </a:rPr>
                        <a:t>Dangerous</a:t>
                      </a:r>
                      <a:endParaRPr lang="en-US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Times New Roman" pitchFamily="18" charset="0"/>
                          <a:cs typeface="Times New Roman" pitchFamily="18" charset="0"/>
                        </a:rPr>
                        <a:t>Frighten</a:t>
                      </a:r>
                      <a:endParaRPr lang="en-US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Times New Roman" pitchFamily="18" charset="0"/>
                          <a:cs typeface="Times New Roman" pitchFamily="18" charset="0"/>
                        </a:rPr>
                        <a:t>News paper</a:t>
                      </a:r>
                      <a:endParaRPr lang="en-US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638800"/>
          </a:xfrm>
        </p:spPr>
        <p:txBody>
          <a:bodyPr>
            <a:normAutofit/>
          </a:bodyPr>
          <a:lstStyle/>
          <a:p>
            <a:pPr marL="514350" indent="-51435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My friends said the movie would _____ me.</a:t>
            </a:r>
          </a:p>
          <a:p>
            <a:pPr marL="514350" indent="-51435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Do you ride a _______ to school.</a:t>
            </a:r>
          </a:p>
          <a:p>
            <a:pPr marL="514350" indent="-51435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_____ of the book was famous.</a:t>
            </a:r>
          </a:p>
          <a:p>
            <a:pPr marL="514350" indent="-51435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Don’t do anything ________.</a:t>
            </a:r>
          </a:p>
          <a:p>
            <a:pPr marL="514350" indent="-51435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_____ grow in the yard.</a:t>
            </a:r>
          </a:p>
          <a:p>
            <a:pPr marL="514350" indent="-51435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How do you ________ your name</a:t>
            </a:r>
          </a:p>
          <a:p>
            <a:pPr marL="514350" indent="-51435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Can you give an ______ of what happened?</a:t>
            </a:r>
          </a:p>
          <a:p>
            <a:pPr marL="514350" indent="-51435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 love to read the _______ in the morning?</a:t>
            </a:r>
          </a:p>
          <a:p>
            <a:pPr marL="514350" indent="-51435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_____ will take a vote at the meeting.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2971800"/>
            <a:ext cx="7010400" cy="2057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381000"/>
            <a:ext cx="8229600" cy="5715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algn="just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Assessment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274320" indent="-274320" algn="just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The teacher asks the students to read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story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below and rewrite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story by replacing each underlined words with a synonym from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list.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dish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	notice	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softly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	    crept	put</a:t>
            </a:r>
          </a:p>
          <a:p>
            <a:pPr marL="514350" indent="-514350" algn="just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	sleepy	rest	napping	sofa	dad	liked frozen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endParaRPr lang="en-US" sz="2600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229600" cy="5486400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en-US" dirty="0" smtClean="0"/>
              <a:t>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My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father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was so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tired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after work, he took a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nap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on the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couch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While he was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sleeping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I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quietly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sneaked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to the kitchen and made him an ice cream Sunday. I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placed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it on the table next to the couch so he would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see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it when he woke up. An hour later he opened his eyes and he saw the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bowl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of melted ice cream on the table. Even though it was melted and no longer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chill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he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wanted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to have the snack.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Pedagogical processes are also given along with the learning outcomes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teacher should observe children for assessment when they are engaged in activities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Assessment should be an integral part of the teaching learning process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Contd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….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86400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en-US" dirty="0" smtClean="0"/>
              <a:t>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My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dad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was so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sleepy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after work, he took a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rest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on the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sofa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While he was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napping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I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softly crept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to the kitchen and made him an ice cream Sunday. I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put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it on the table next to the couch so he would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notice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it when he woke up. An hour later he opened his eyes and he saw the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dish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of melted ice cream on the table. Even though it was melted and no longer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cool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he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liked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to have the snack.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7924800" cy="3787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1981200"/>
                <a:gridCol w="1981200"/>
                <a:gridCol w="1981200"/>
              </a:tblGrid>
              <a:tr h="1866900"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latin typeface="+mj-lt"/>
                      </a:endParaRPr>
                    </a:p>
                    <a:p>
                      <a:pPr algn="ctr"/>
                      <a:endParaRPr lang="en-US" dirty="0" smtClean="0">
                        <a:latin typeface="+mj-lt"/>
                      </a:endParaRPr>
                    </a:p>
                    <a:p>
                      <a:pPr algn="ctr"/>
                      <a:endParaRPr lang="en-US" dirty="0" smtClean="0">
                        <a:latin typeface="+mj-lt"/>
                      </a:endParaRPr>
                    </a:p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Competency / Criteria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latin typeface="+mj-lt"/>
                      </a:endParaRPr>
                    </a:p>
                    <a:p>
                      <a:pPr algn="ctr"/>
                      <a:endParaRPr lang="en-US" dirty="0" smtClean="0">
                        <a:latin typeface="+mj-lt"/>
                      </a:endParaRPr>
                    </a:p>
                    <a:p>
                      <a:pPr algn="ctr"/>
                      <a:endParaRPr lang="en-US" dirty="0" smtClean="0">
                        <a:latin typeface="+mj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+mj-lt"/>
                        </a:rPr>
                        <a:t>Level I / Needs Help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latin typeface="+mj-lt"/>
                      </a:endParaRPr>
                    </a:p>
                    <a:p>
                      <a:pPr algn="ctr"/>
                      <a:endParaRPr lang="en-US" dirty="0" smtClean="0">
                        <a:latin typeface="+mj-lt"/>
                      </a:endParaRPr>
                    </a:p>
                    <a:p>
                      <a:pPr algn="ctr"/>
                      <a:endParaRPr lang="en-US" dirty="0" smtClean="0">
                        <a:latin typeface="+mj-lt"/>
                      </a:endParaRPr>
                    </a:p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Level II /</a:t>
                      </a:r>
                      <a:r>
                        <a:rPr lang="en-US" baseline="0" dirty="0" smtClean="0">
                          <a:latin typeface="+mj-lt"/>
                        </a:rPr>
                        <a:t> Average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latin typeface="+mj-lt"/>
                      </a:endParaRPr>
                    </a:p>
                    <a:p>
                      <a:pPr algn="ctr"/>
                      <a:endParaRPr lang="en-US" dirty="0" smtClean="0">
                        <a:latin typeface="+mj-lt"/>
                      </a:endParaRPr>
                    </a:p>
                    <a:p>
                      <a:pPr algn="ctr"/>
                      <a:endParaRPr lang="en-US" dirty="0" smtClean="0">
                        <a:latin typeface="+mj-lt"/>
                      </a:endParaRPr>
                    </a:p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Level III / Good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</a:tr>
              <a:tr h="1866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Vocabulary enrichment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Not able to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understand the meaning of the words</a:t>
                      </a:r>
                      <a:endParaRPr lang="en-US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Understands the meaning of some words.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Understands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the meaning of all the words and rewrites the passage completely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Rubrics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86400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		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resource person divides the class into groups, allot one standard for each group and gives the following instructions</a:t>
            </a:r>
          </a:p>
          <a:p>
            <a:pPr algn="just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Refer to the learning outcomes of any particular class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Choose a learning outcome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Give an example of the pedagogical processes required to achieve the learning outcome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Think of an activity for the assessment of learning outcome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Assess the performance of the students using rubrics as per the template given below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ACTIVITY FOR TRAINEES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533400" y="1295400"/>
            <a:ext cx="7772400" cy="4038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Standard		: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Subject		: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Learning outcome	: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Content 		: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Pedagogical process: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Assessment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Contd</a:t>
            </a:r>
            <a:r>
              <a:rPr lang="en-US" sz="2400" dirty="0" smtClean="0"/>
              <a:t>…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4164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>
                <a:latin typeface="Algerian" pitchFamily="82" charset="0"/>
                <a:cs typeface="Times New Roman" pitchFamily="18" charset="0"/>
              </a:rPr>
              <a:t>Thank</a:t>
            </a:r>
            <a:r>
              <a:rPr lang="en-US" sz="5400" dirty="0" smtClean="0">
                <a:latin typeface="Algerian" pitchFamily="82" charset="0"/>
              </a:rPr>
              <a:t> </a:t>
            </a:r>
            <a:r>
              <a:rPr lang="en-US" sz="5400" dirty="0" smtClean="0">
                <a:latin typeface="Algerian" pitchFamily="82" charset="0"/>
                <a:cs typeface="Times New Roman" pitchFamily="18" charset="0"/>
              </a:rPr>
              <a:t>you</a:t>
            </a:r>
            <a:endParaRPr lang="en-US" sz="5400" dirty="0">
              <a:latin typeface="Algerian" pitchFamily="82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873691"/>
          </a:xfrm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concept of Continuous and comprehensive evaluation (CCE) has been in use for over 30 years in the literature of school education in India.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SBA as an add-on to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CCE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SCHOOL BASED ASSESSMENT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Assessment that facilitates attainment of competencies specified in terms of learning outcomes in a holistic manner during teaching learning process. </a:t>
            </a: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Assessment embedded in the teaching and learning process within the broader educational philosophy of ‘assessment for learning’. </a:t>
            </a: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Assessment of school students by school teachers in the schools.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SBA - DEFINITION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78491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Integrate teaching-learning and assessment</a:t>
            </a:r>
          </a:p>
          <a:p>
            <a:pPr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 load on teachers of documentation- recording, reporting</a:t>
            </a: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Child-centered and activity based pedagogy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SALIENT FEATURES OF SBA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382000" cy="4254691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Focus on (learning-outcome based) competency development rather than content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memorisation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Broadening the scope of assessment by way of including self assessment, peer-assessment besides teacher assessment </a:t>
            </a: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Non-threatening, stress free and enhanced participation/ interaction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Contd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873691"/>
          </a:xfrm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Focus on assessment of/and/as learning rather than evaluation of achievement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Reposing faith on teacher and the system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Enhancing self confidence in children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Contd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734</TotalTime>
  <Words>1247</Words>
  <Application>Microsoft Office PowerPoint</Application>
  <PresentationFormat>On-screen Show (4:3)</PresentationFormat>
  <Paragraphs>354</Paragraphs>
  <Slides>44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Concourse</vt:lpstr>
      <vt:lpstr>Learning Outcomes, Pedagogy and  School Based Assessment   Upper Primary</vt:lpstr>
      <vt:lpstr>LEARNING OUTCOMES</vt:lpstr>
      <vt:lpstr>Contd..</vt:lpstr>
      <vt:lpstr>Contd….</vt:lpstr>
      <vt:lpstr>SCHOOL BASED ASSESSMENT</vt:lpstr>
      <vt:lpstr>SBA - DEFINITION </vt:lpstr>
      <vt:lpstr>SALIENT FEATURES OF SBA</vt:lpstr>
      <vt:lpstr>Contd…</vt:lpstr>
      <vt:lpstr>Contd…</vt:lpstr>
      <vt:lpstr>PURPOSE OF ASSESSMENT</vt:lpstr>
      <vt:lpstr>WHAT IS A RUBRIC?</vt:lpstr>
      <vt:lpstr>RUBRIC CONSISTS OF  FOUR PARAMETERS </vt:lpstr>
      <vt:lpstr>WHAT IS A PORTFOLIO ?</vt:lpstr>
      <vt:lpstr>Example of Portfolios for English</vt:lpstr>
      <vt:lpstr>CLASS-VII</vt:lpstr>
      <vt:lpstr>PEDAGOGY</vt:lpstr>
      <vt:lpstr>Note :</vt:lpstr>
      <vt:lpstr>.</vt:lpstr>
      <vt:lpstr>.</vt:lpstr>
      <vt:lpstr>.</vt:lpstr>
      <vt:lpstr>Activity-4 ( Integration of Art )</vt:lpstr>
      <vt:lpstr>.</vt:lpstr>
      <vt:lpstr>.</vt:lpstr>
      <vt:lpstr>In continuation of these activities….</vt:lpstr>
      <vt:lpstr>RUBRICS</vt:lpstr>
      <vt:lpstr>CLASS- VII</vt:lpstr>
      <vt:lpstr>PEDAGOGY</vt:lpstr>
      <vt:lpstr>Integration of Art</vt:lpstr>
      <vt:lpstr>ASSESSMENT   The teacher asks the students to narrate the story individually and assesses their  performance based on the following rubrics.</vt:lpstr>
      <vt:lpstr>CLASS- VIII</vt:lpstr>
      <vt:lpstr>PEDAGOGY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Rubrics</vt:lpstr>
      <vt:lpstr>ACTIVITY FOR TRAINEES</vt:lpstr>
      <vt:lpstr>Contd…</vt:lpstr>
      <vt:lpstr>Slide 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DIET</dc:creator>
  <cp:lastModifiedBy>Hema</cp:lastModifiedBy>
  <cp:revision>262</cp:revision>
  <dcterms:created xsi:type="dcterms:W3CDTF">2006-08-16T00:00:00Z</dcterms:created>
  <dcterms:modified xsi:type="dcterms:W3CDTF">2019-10-04T11:27:45Z</dcterms:modified>
</cp:coreProperties>
</file>